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Pretendard Medium"/>
      <p:bold r:id="rId10"/>
    </p:embeddedFont>
    <p:embeddedFont>
      <p:font typeface="Pretendard Regular"/>
      <p:regular r:id="rId11"/>
    </p:embeddedFont>
    <p:embeddedFont>
      <p:font typeface="Pretendard ExtraBold"/>
      <p:bold r:id="rId12"/>
    </p:embeddedFont>
    <p:embeddedFont>
      <p:font typeface="Pretendard Bold"/>
      <p:bold r:id="rId13"/>
    </p:embeddedFont>
    <p:embeddedFont>
      <p:font typeface="Pretendard Thin"/>
      <p:regular r:id="rId14"/>
    </p:embeddedFont>
    <p:embeddedFont>
      <p:font typeface="Noto Sans CJK KR Regular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.fntdata" Type="http://schemas.openxmlformats.org/officeDocument/2006/relationships/font"/><Relationship Id="rId11" Target="fonts/font2.fntdata" Type="http://schemas.openxmlformats.org/officeDocument/2006/relationships/font"/><Relationship Id="rId12" Target="fonts/font3.fntdata" Type="http://schemas.openxmlformats.org/officeDocument/2006/relationships/font"/><Relationship Id="rId13" Target="fonts/font4.fntdata" Type="http://schemas.openxmlformats.org/officeDocument/2006/relationships/font"/><Relationship Id="rId14" Target="fonts/font5.fntdata" Type="http://schemas.openxmlformats.org/officeDocument/2006/relationships/font"/><Relationship Id="rId15" Target="fonts/font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2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-2147483648" y="-2147483648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8229600"/>
            <a:ext cx="18389600" cy="2184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393700" y="8140700"/>
            <a:ext cx="19062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0" y="0"/>
            <a:ext cx="18453100" cy="7620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98600" y="8839200"/>
            <a:ext cx="2857500" cy="7620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701800" y="9017000"/>
            <a:ext cx="24638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ko-KR" sz="2200" b="false" i="false" u="none" strike="noStrike">
                <a:solidFill>
                  <a:srgbClr val="FFFFFF"/>
                </a:solidFill>
                <a:ea typeface="Pretendard Medium"/>
              </a:rPr>
              <a:t>게임공학과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88600" y="215900"/>
            <a:ext cx="76073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1800" b="false" i="false" u="none" strike="noStrike">
                <a:solidFill>
                  <a:srgbClr val="FFFFFF"/>
                </a:solidFill>
                <a:latin typeface="Pretendard Medium"/>
              </a:rPr>
              <a:t>2024.11.15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2100" y="215900"/>
            <a:ext cx="76073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800" b="false" i="false" u="none" strike="noStrike">
                <a:solidFill>
                  <a:srgbClr val="FFFFFF"/>
                </a:solidFill>
                <a:latin typeface="Pretendard Medium"/>
              </a:rPr>
              <a:t>2DGP - 2</a:t>
            </a:r>
            <a:r>
              <a:rPr lang="ko-KR" sz="1800" b="false" i="false" u="none" strike="noStrike">
                <a:solidFill>
                  <a:srgbClr val="FFFFFF"/>
                </a:solidFill>
                <a:ea typeface="Pretendard Medium"/>
              </a:rPr>
              <a:t>차</a:t>
            </a:r>
            <a:r>
              <a:rPr lang="en-US" sz="1800" b="false" i="false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Pretendard Medium"/>
              </a:rPr>
              <a:t>발표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068300" y="9220200"/>
            <a:ext cx="46482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Regular"/>
              </a:rPr>
              <a:t>dbdaldrb1@gmail.com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042900" y="8724900"/>
            <a:ext cx="4660900" cy="482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700" b="false" i="false" u="none" strike="noStrike">
                <a:solidFill>
                  <a:srgbClr val="000000"/>
                </a:solidFill>
                <a:latin typeface="Pretendard ExtraBold"/>
              </a:rPr>
              <a:t>2021182024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ExtraBold"/>
              </a:rPr>
              <a:t>유민규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98600" y="3949700"/>
            <a:ext cx="12293600" cy="2311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3000" b="false" i="false" u="none" strike="noStrike" spc="300">
                <a:solidFill>
                  <a:srgbClr val="000000"/>
                </a:solidFill>
                <a:ea typeface="Pretendard Bold"/>
              </a:rPr>
              <a:t>분식왕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98600" y="2794000"/>
            <a:ext cx="12179300" cy="1473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8300" b="false" i="false" u="none" strike="noStrike">
                <a:solidFill>
                  <a:srgbClr val="000000"/>
                </a:solidFill>
                <a:latin typeface="Pretendard Thin"/>
              </a:rPr>
              <a:t>2D</a:t>
            </a:r>
            <a:r>
              <a:rPr lang="ko-KR" sz="8300" b="false" i="false" u="none" strike="noStrike">
                <a:solidFill>
                  <a:srgbClr val="000000"/>
                </a:solidFill>
                <a:ea typeface="Pretendard Thin"/>
              </a:rPr>
              <a:t>게임</a:t>
            </a:r>
            <a:r>
              <a:rPr lang="en-US" sz="8300" b="false" i="false" u="none" strike="noStrike">
                <a:solidFill>
                  <a:srgbClr val="000000"/>
                </a:solidFill>
                <a:latin typeface="Pretendard Thin"/>
              </a:rPr>
              <a:t> </a:t>
            </a:r>
            <a:r>
              <a:rPr lang="ko-KR" sz="8300" b="false" i="false" u="none" strike="noStrike">
                <a:solidFill>
                  <a:srgbClr val="000000"/>
                </a:solidFill>
                <a:ea typeface="Pretendard Thin"/>
              </a:rPr>
              <a:t>프로그래밍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997700" y="2146300"/>
            <a:ext cx="11430000" cy="8178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654800" y="2095500"/>
            <a:ext cx="11645900" cy="25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54000" y="0"/>
            <a:ext cx="6654800" cy="10299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5765800" y="8915400"/>
            <a:ext cx="137160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-38100" y="0"/>
            <a:ext cx="6934200" cy="10566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0" y="0"/>
            <a:ext cx="762000" cy="102870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3944600" y="3035300"/>
            <a:ext cx="2692400" cy="1676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남은</a:t>
            </a: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개발</a:t>
            </a: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일정</a:t>
            </a:r>
          </a:p>
          <a:p>
            <a:pPr algn="l" lvl="0">
              <a:lnSpc>
                <a:spcPct val="107899"/>
              </a:lnSpc>
            </a:pPr>
            <a:r>
              <a:rPr lang="en-US" sz="3200" b="false" i="false" u="none" strike="noStrike" spc="-100">
                <a:solidFill>
                  <a:srgbClr val="000000"/>
                </a:solidFill>
                <a:latin typeface="Pretendard ExtraBold"/>
              </a:rPr>
              <a:t>Github -Commit </a:t>
            </a:r>
            <a:r>
              <a:rPr lang="ko-KR" sz="3200" b="false" i="false" u="none" strike="noStrike" spc="-100">
                <a:solidFill>
                  <a:srgbClr val="000000"/>
                </a:solidFill>
                <a:ea typeface="Pretendard ExtraBold"/>
              </a:rPr>
              <a:t>그래프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474700" y="3213100"/>
            <a:ext cx="5080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600" b="false" i="false" u="none" strike="noStrike">
                <a:solidFill>
                  <a:srgbClr val="000000"/>
                </a:solidFill>
                <a:latin typeface="Pretendard Extra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67700" y="3035300"/>
            <a:ext cx="27305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1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차</a:t>
            </a: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개발</a:t>
            </a: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일정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785100" y="3200400"/>
            <a:ext cx="5080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600" b="false" i="false" u="none" strike="noStrike">
                <a:solidFill>
                  <a:srgbClr val="000000"/>
                </a:solidFill>
                <a:latin typeface="Pretendard ExtraBold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43800" y="558800"/>
            <a:ext cx="3200400" cy="1143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6500" b="true" i="false" u="none" strike="noStrike">
                <a:solidFill>
                  <a:srgbClr val="000000"/>
                </a:solidFill>
                <a:ea typeface="Noto Sans CJK KR Regular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516600" cy="863600"/>
          </a:xfrm>
          <a:prstGeom prst="rect">
            <a:avLst/>
          </a:prstGeom>
        </p:spPr>
      </p:pic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304800" y="1333500"/>
          <a:ext cx="17373600" cy="8369300"/>
        </p:xfrm>
        <a:graphic>
          <a:graphicData uri="http://schemas.openxmlformats.org/drawingml/2006/table">
            <a:tbl>
              <a:tblPr/>
              <a:tblGrid>
                <a:gridCol w="4343400"/>
                <a:gridCol w="5524500"/>
                <a:gridCol w="5168900"/>
                <a:gridCol w="2336800"/>
              </a:tblGrid>
              <a:tr h="8509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진행</a:t>
                      </a: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상황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계획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결과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진행률</a:t>
                      </a: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(%)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763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1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리소스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구하기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리소스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정리하기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리소스를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일일이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스크린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샷을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통해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얻고</a:t>
                      </a:r>
                      <a:b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</a:b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작업을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통해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다듬기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100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2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플레이어의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움직임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플레이어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움직임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+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플레이어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100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3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맵에서의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충돌조건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</a:t>
                      </a:r>
                      <a:endParaRPr lang="en-US" sz="1100"/>
                    </a:p>
                    <a:p>
                      <a:pPr algn="ctr" lvl="0">
                        <a:lnSpc>
                          <a:spcPct val="91714"/>
                        </a:lnSpc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플레이어의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맵에서의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충돌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상호작용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100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4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손님의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알고리즘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구상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손님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알고리즘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상호작용의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로직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구상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b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</a:b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수업에서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배운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프레임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워크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적용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시작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100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5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손님의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알고리즘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손님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행동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알고리즘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상호작용의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로직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(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출력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X)</a:t>
                      </a:r>
                      <a:b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</a:br>
                      <a:r>
                        <a:rPr lang="ko-KR" sz="1700" b="false" i="false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수업에서</a:t>
                      </a:r>
                      <a:r>
                        <a:rPr lang="en-US" sz="1700" b="false" i="false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배운</a:t>
                      </a:r>
                      <a:r>
                        <a:rPr lang="en-US" sz="1700" b="false" i="false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프레임</a:t>
                      </a:r>
                      <a:r>
                        <a:rPr lang="en-US" sz="1700" b="false" i="false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워크</a:t>
                      </a:r>
                      <a:r>
                        <a:rPr lang="en-US" sz="1700" b="false" i="false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적용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85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6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점수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측정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방식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b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</a:b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 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리소스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추가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제작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및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위치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세부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조정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7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UI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회전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애니메이션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/>
                      </a:r>
                      <a:b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</a:b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/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추가적인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시스템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구상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en-US" sz="1700" b="false" i="false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(</a:t>
                      </a:r>
                      <a:r>
                        <a:rPr lang="ko-KR" sz="1700" b="false" i="false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아르바이트</a:t>
                      </a:r>
                      <a:r>
                        <a:rPr lang="en-US" sz="1700" b="false" i="false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개념</a:t>
                      </a:r>
                      <a:r>
                        <a:rPr lang="en-US" sz="1700" b="false" i="false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F62E2E"/>
                          </a:solidFill>
                          <a:ea typeface="S-Core Dream 5 Medium"/>
                        </a:rPr>
                        <a:t>추가</a:t>
                      </a:r>
                      <a:r>
                        <a:rPr lang="en-US" sz="1700" b="false" i="false" u="none" strike="noStrike">
                          <a:solidFill>
                            <a:srgbClr val="F62E2E"/>
                          </a:solidFill>
                          <a:latin typeface="S-Core Dream 5 Medium"/>
                        </a:rPr>
                        <a:t>)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8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최종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점검</a:t>
                      </a:r>
                      <a:b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</a:b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추가적인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시스템</a:t>
                      </a: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595959"/>
                          </a:solidFill>
                          <a:ea typeface="S-Core Dream 5 Medium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None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n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주차</a:t>
                      </a: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S-Core Dream 5 Medium"/>
                        </a:rPr>
                        <a:t> </a:t>
                      </a:r>
                      <a:r>
                        <a:rPr lang="ko-KR" sz="1700" b="false" i="false" u="none" strike="noStrike">
                          <a:solidFill>
                            <a:srgbClr val="FFFFFF"/>
                          </a:solidFill>
                          <a:ea typeface="S-Core Dream 5 Medium"/>
                        </a:rPr>
                        <a:t>평균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595959"/>
                          </a:solidFill>
                          <a:latin typeface="S-Core Dream 5 Medium"/>
                        </a:rPr>
                        <a:t>97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482600" y="241300"/>
            <a:ext cx="7620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2000" b="false" i="false" u="none" strike="noStrike">
                <a:solidFill>
                  <a:srgbClr val="FFFFFF"/>
                </a:solidFill>
                <a:ea typeface="Pretendard Medium"/>
              </a:rPr>
              <a:t>진행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FFFFFF"/>
                </a:solidFill>
                <a:ea typeface="Pretendard Medium"/>
              </a:rPr>
              <a:t>상황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637000" y="228600"/>
            <a:ext cx="1168400" cy="368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863600"/>
            <a:ext cx="18288000" cy="9423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0" y="0"/>
            <a:ext cx="18516600" cy="8636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74700" y="5473700"/>
            <a:ext cx="952500" cy="9525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7437100" y="228600"/>
            <a:ext cx="368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06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82600" y="241300"/>
            <a:ext cx="7620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Github - Commit Graph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